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8EE02A-0644-4A32-B364-CCB4F569398E}" type="datetimeFigureOut">
              <a:rPr lang="pl-PL" smtClean="0"/>
              <a:pPr/>
              <a:t>18.06.2020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76E57A-21D8-41C4-8374-E26FC6C61A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h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714620"/>
            <a:ext cx="5286412" cy="333377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929486" cy="214314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sz="40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pl-PL" sz="40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pl-PL" sz="4000" b="1" dirty="0" smtClean="0">
                <a:solidFill>
                  <a:srgbClr val="002060"/>
                </a:solidFill>
                <a:latin typeface="Arial Rounded MT Bold" pitchFamily="34" charset="0"/>
              </a:rPr>
              <a:t>Kompetencje kluczowe w uczeniu się przez całe życie w świetle współczesnego rynku pracy </a:t>
            </a:r>
            <a:endParaRPr lang="pl-PL" sz="4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41921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Konstruktywizm i </a:t>
            </a:r>
            <a:r>
              <a:rPr lang="pl-PL" sz="3200" dirty="0" err="1" smtClean="0">
                <a:solidFill>
                  <a:schemeClr val="tx2">
                    <a:lumMod val="10000"/>
                  </a:schemeClr>
                </a:solidFill>
              </a:rPr>
              <a:t>konektywizm</a:t>
            </a: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 podstawą</a:t>
            </a:r>
            <a:b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10000"/>
                  </a:schemeClr>
                </a:solidFill>
              </a:rPr>
              <a:t>kształtowania kompetencji kluczowych</a:t>
            </a:r>
            <a:endParaRPr lang="pl-PL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2285992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Socjologia, praca lublin - Wektory stockowe lublin praca, obrazy 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928670"/>
            <a:ext cx="1357322" cy="121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Sposoby stymulowania i rozwijania kompetencji kluczowych u uczniów 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41001"/>
            <a:ext cx="2409931" cy="17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71472" y="1571612"/>
            <a:ext cx="62865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800" dirty="0" smtClean="0"/>
              <a:t>- gra </a:t>
            </a:r>
            <a:r>
              <a:rPr lang="pl-PL" sz="2800" dirty="0"/>
              <a:t>dydaktyczna </a:t>
            </a:r>
          </a:p>
          <a:p>
            <a:r>
              <a:rPr lang="pl-PL" sz="2800" dirty="0" smtClean="0"/>
              <a:t>- zajęcia </a:t>
            </a:r>
            <a:r>
              <a:rPr lang="pl-PL" sz="2800" dirty="0"/>
              <a:t>z pytaniem problemowym </a:t>
            </a:r>
          </a:p>
          <a:p>
            <a:pPr>
              <a:buFontTx/>
              <a:buChar char="-"/>
            </a:pPr>
            <a:r>
              <a:rPr lang="pl-PL" sz="2800" dirty="0" smtClean="0"/>
              <a:t>eksperyment </a:t>
            </a:r>
            <a:r>
              <a:rPr lang="pl-PL" sz="2800" dirty="0"/>
              <a:t>prowadzony zgodnie z </a:t>
            </a:r>
            <a:r>
              <a:rPr lang="pl-PL" sz="2800" dirty="0" smtClean="0"/>
              <a:t> metodą </a:t>
            </a:r>
            <a:r>
              <a:rPr lang="pl-PL" sz="2800" dirty="0"/>
              <a:t>naukową </a:t>
            </a:r>
            <a:endParaRPr lang="pl-PL" sz="2800" dirty="0" smtClean="0"/>
          </a:p>
          <a:p>
            <a:pPr>
              <a:buFontTx/>
              <a:buChar char="-"/>
            </a:pPr>
            <a:r>
              <a:rPr lang="pl-PL" sz="2800" dirty="0" smtClean="0"/>
              <a:t>obserwacja </a:t>
            </a:r>
            <a:r>
              <a:rPr lang="pl-PL" sz="2800" dirty="0"/>
              <a:t>prowadzona zgodnie z metodą naukową </a:t>
            </a:r>
            <a:endParaRPr lang="pl-PL" sz="2800" dirty="0" smtClean="0"/>
          </a:p>
          <a:p>
            <a:pPr>
              <a:buFontTx/>
              <a:buChar char="-"/>
            </a:pPr>
            <a:r>
              <a:rPr lang="pl-PL" sz="2800" dirty="0" smtClean="0"/>
              <a:t>praca </a:t>
            </a:r>
            <a:r>
              <a:rPr lang="pl-PL" sz="2800" dirty="0"/>
              <a:t>metodą projektu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zie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24000"/>
            <a:ext cx="4643470" cy="490539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72494" cy="92869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pl-PL" sz="3100" dirty="0" smtClean="0">
                <a:solidFill>
                  <a:schemeClr val="accent2">
                    <a:lumMod val="50000"/>
                  </a:schemeClr>
                </a:solidFill>
              </a:rPr>
              <a:t>Powiedz a zapomnę, pokaż, a zapamiętam, pozwól wziąć udział, a zrozumiem” (chińskie przysłowie )</a:t>
            </a:r>
            <a:endParaRPr lang="pl-PL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335846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solidFill>
                <a:schemeClr val="accent5">
                  <a:lumMod val="50000"/>
                </a:schemeClr>
              </a:solidFill>
              <a:latin typeface="Bernard MT Condensed" pitchFamily="18" charset="0"/>
            </a:endParaRPr>
          </a:p>
          <a:p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</a:rPr>
              <a:t>Bibliografia </a:t>
            </a:r>
            <a:endParaRPr lang="pl-PL" sz="2400" i="1" dirty="0">
              <a:solidFill>
                <a:schemeClr val="accent5">
                  <a:lumMod val="50000"/>
                </a:schemeClr>
              </a:solidFill>
              <a:latin typeface="Bernard MT Condensed" pitchFamily="18" charset="0"/>
            </a:endParaRPr>
          </a:p>
          <a:p>
            <a:r>
              <a:rPr lang="pl-PL" dirty="0"/>
              <a:t>•Herma A., </a:t>
            </a:r>
            <a:r>
              <a:rPr lang="pl-PL" i="1" dirty="0"/>
              <a:t>Ramowy program szkolenia w zakresie kształtowania kompetencji matematyczno-przyrodniczych u uczniów (ekspert merytoryczny z zakresu wspomagania szkoły w rozwoju kompetencji kluczowych, Ośrodek Rozwoju Edukacji, Warszawa. </a:t>
            </a:r>
          </a:p>
          <a:p>
            <a:r>
              <a:rPr lang="pl-PL" dirty="0"/>
              <a:t>•Petlak E., </a:t>
            </a:r>
            <a:r>
              <a:rPr lang="pl-PL" dirty="0" err="1"/>
              <a:t>Zajacov</a:t>
            </a:r>
            <a:r>
              <a:rPr lang="pl-PL" dirty="0"/>
              <a:t> J., (2010), </a:t>
            </a:r>
            <a:r>
              <a:rPr lang="pl-PL" i="1" dirty="0"/>
              <a:t>Rola mózgu w uczeniu się, Wydawnictwo Petrus, Kraków. </a:t>
            </a:r>
          </a:p>
          <a:p>
            <a:r>
              <a:rPr lang="pl-PL" dirty="0"/>
              <a:t>•Skrzypczak J., (1998), </a:t>
            </a:r>
            <a:r>
              <a:rPr lang="pl-PL" i="1" dirty="0"/>
              <a:t>Tak zwane kompetencje kluczowe, ich charakter i potrzeba kształtowania w toku edukacji ustawicznej, „Edukacja Ustawiczna Dorosłych” nr 3, s. 20. </a:t>
            </a:r>
          </a:p>
          <a:p>
            <a:r>
              <a:rPr lang="pl-PL" dirty="0"/>
              <a:t>•Tokarz T., </a:t>
            </a:r>
            <a:r>
              <a:rPr lang="pl-PL" i="1" dirty="0"/>
              <a:t>Rozwijanie kompetencji kluczowych uczniów, Dolnośląska Szkoła Wyższa we Wrocławiu, Wrocław. </a:t>
            </a:r>
            <a:endParaRPr lang="pl-PL" i="1" dirty="0" smtClean="0"/>
          </a:p>
          <a:p>
            <a:endParaRPr lang="pl-PL" i="1" dirty="0"/>
          </a:p>
          <a:p>
            <a:pPr algn="r"/>
            <a:r>
              <a:rPr lang="pl-PL" i="1" dirty="0" smtClean="0">
                <a:solidFill>
                  <a:srgbClr val="FFFF00"/>
                </a:solidFill>
              </a:rPr>
              <a:t>Dziękuję za uwagę </a:t>
            </a:r>
            <a:r>
              <a:rPr lang="pl-PL" i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</a:p>
          <a:p>
            <a:pPr algn="r"/>
            <a:r>
              <a:rPr lang="pl-PL" i="1" dirty="0" smtClean="0">
                <a:solidFill>
                  <a:srgbClr val="FFFF00"/>
                </a:solidFill>
                <a:sym typeface="Wingdings" pitchFamily="2" charset="2"/>
              </a:rPr>
              <a:t>Aneta Polit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14192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         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Oczekiwania współczesnych   organizacji </a:t>
            </a:r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9720" y="1821180"/>
            <a:ext cx="600456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57224" y="1524000"/>
            <a:ext cx="7829576" cy="354807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- stałe zatrudnienie w jednym miejscu przez całe życie</a:t>
            </a:r>
          </a:p>
          <a:p>
            <a:r>
              <a:rPr lang="pl-PL" dirty="0" smtClean="0"/>
              <a:t>- standardowe godziny pracy</a:t>
            </a:r>
          </a:p>
          <a:p>
            <a:r>
              <a:rPr lang="pl-PL" dirty="0" smtClean="0"/>
              <a:t>- specjalizacja zawodowa, kwalifikacje na całe życie</a:t>
            </a:r>
          </a:p>
          <a:p>
            <a:r>
              <a:rPr lang="pl-PL" dirty="0" smtClean="0"/>
              <a:t>-zatrudnienie na pełny etat</a:t>
            </a:r>
          </a:p>
          <a:p>
            <a:r>
              <a:rPr lang="pl-PL" dirty="0" smtClean="0"/>
              <a:t>- organizacja oparta na spotkaniach twarzą w twarz</a:t>
            </a:r>
          </a:p>
          <a:p>
            <a:r>
              <a:rPr lang="pl-PL" dirty="0" smtClean="0"/>
              <a:t>- zabezpieczenia socjalne, gwarantowane przez państwo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00B050"/>
                </a:solidFill>
              </a:rPr>
              <a:t>Gospodarka przemysłowa 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11266" name="Picture 2" descr="Zakład Petrochemiczny Rafinerii Ropy Naftowej Przemysł Obraz Stoc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5857916" cy="20841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3829048" cy="3155930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b="1" dirty="0" smtClean="0"/>
              <a:t>Elastyczne formy zatrudnienia – częste zmiany miejsca pracy, wzrost znaczenia </a:t>
            </a:r>
            <a:r>
              <a:rPr lang="pl-PL" b="1" dirty="0" err="1" smtClean="0"/>
              <a:t>samozatrudnienia</a:t>
            </a:r>
            <a:endParaRPr lang="pl-PL" b="1" dirty="0" smtClean="0"/>
          </a:p>
          <a:p>
            <a:r>
              <a:rPr lang="pl-PL" b="1" dirty="0" smtClean="0"/>
              <a:t> </a:t>
            </a:r>
            <a:endParaRPr lang="pl-PL" dirty="0" smtClean="0"/>
          </a:p>
          <a:p>
            <a:r>
              <a:rPr lang="pl-PL" b="1" dirty="0" smtClean="0"/>
              <a:t>Kluczowe kompetencje, ciągłe doskonalenie zawodowe, edukacja ustawiczna przez całe życie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4572000" y="1571612"/>
            <a:ext cx="4116388" cy="3214710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b="1" dirty="0" smtClean="0"/>
              <a:t>Elastyczny i zróżnicowany czas pracy, okresy wzmożonej aktywności przeplatane przestojami </a:t>
            </a:r>
          </a:p>
          <a:p>
            <a:endParaRPr lang="pl-PL" dirty="0" smtClean="0"/>
          </a:p>
          <a:p>
            <a:r>
              <a:rPr lang="pl-PL" b="1" dirty="0" smtClean="0"/>
              <a:t>Mobilność i przestrzenna dyslokacja </a:t>
            </a:r>
          </a:p>
          <a:p>
            <a:endParaRPr lang="pl-PL" dirty="0" smtClean="0"/>
          </a:p>
          <a:p>
            <a:r>
              <a:rPr lang="pl-PL" b="1" dirty="0" smtClean="0"/>
              <a:t>Elastyczne systemy komunikacji </a:t>
            </a:r>
          </a:p>
          <a:p>
            <a:r>
              <a:rPr lang="pl-PL" b="1" dirty="0" smtClean="0"/>
              <a:t>Indywidualna odpowiedzialność za </a:t>
            </a:r>
            <a:endParaRPr lang="pl-PL" dirty="0" smtClean="0"/>
          </a:p>
          <a:p>
            <a:r>
              <a:rPr lang="pl-PL" b="1" dirty="0" smtClean="0"/>
              <a:t>zabezpieczenie socjalne 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85786" y="155448"/>
            <a:ext cx="8143932" cy="13447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400" b="1" dirty="0" smtClean="0">
                <a:solidFill>
                  <a:srgbClr val="FF0000"/>
                </a:solidFill>
              </a:rPr>
              <a:t>Gospodarka wiedzy </a:t>
            </a:r>
            <a:endParaRPr lang="pl-PL" sz="4400" dirty="0">
              <a:solidFill>
                <a:srgbClr val="FF0000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Obraz na płótnie szczyt widok kobieta e-learning uczenie się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457706"/>
            <a:ext cx="4214842" cy="19716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1472" y="2214554"/>
            <a:ext cx="8115328" cy="414340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•</a:t>
            </a:r>
            <a:r>
              <a:rPr lang="pl-PL" b="1" dirty="0" smtClean="0"/>
              <a:t>uczenie się i rozwiązywanie problemów;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myślenie – dostrzeganie zależności przyczynowo-skutkowych i funkcjonalnych oraz złożoności zjawisk;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poszukiwanie, segregacja i wykorzystywanie informacji z różnych źródeł;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doskonalenie się – elastyczne reagowanie na zmiany i poszukiwanie nowych rozwiązań;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komunikowanie się – umiejętność korzystania z technologii, porozumiewania się w kilku językach;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argumentowanie i obrona własnego zdania;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współpraca i porozumienie się w grupie; </a:t>
            </a:r>
          </a:p>
          <a:p>
            <a:r>
              <a:rPr lang="pl-PL" dirty="0" smtClean="0"/>
              <a:t>•</a:t>
            </a:r>
            <a:r>
              <a:rPr lang="pl-PL" b="1" dirty="0" smtClean="0"/>
              <a:t>działanie – umiejętność organizowania pracy, opanowania technik i narzędzi pracy,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Potrzebne kompetencje nowoczesnej gospodarki 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Biznes Finanse I Przemysł - Zdjęcia i ilustracje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9"/>
            <a:ext cx="3114656" cy="16478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kumimoji="0" lang="pl-P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800" b="1" kern="1200" baseline="0" dirty="0" smtClean="0">
                          <a:solidFill>
                            <a:srgbClr val="0070C0"/>
                          </a:solidFill>
                          <a:latin typeface="Bernard MT Condense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Pokolenie X </a:t>
                      </a:r>
                      <a:r>
                        <a:rPr kumimoji="0" lang="pl-PL" sz="1800" b="1" i="1" kern="1200" baseline="0" dirty="0" smtClean="0">
                          <a:solidFill>
                            <a:srgbClr val="0070C0"/>
                          </a:solidFill>
                          <a:latin typeface="Bernard MT Condense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1965–1979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odpowiedzialni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niechętnie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zmieniają miejsce pracy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zazwyczaj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mają rodziny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szukają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stabilnej i dobrze płatnej pracy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lojalni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wobec pracodawcy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800" b="1" kern="1200" baseline="0" dirty="0" smtClean="0">
                          <a:solidFill>
                            <a:srgbClr val="FF0000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Pokolenie Y </a:t>
                      </a:r>
                      <a:r>
                        <a:rPr kumimoji="0" lang="pl-PL" sz="1800" b="1" i="1" kern="1200" baseline="0" dirty="0" smtClean="0">
                          <a:solidFill>
                            <a:srgbClr val="FF0000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1980-1994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mają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swoje pasje, </a:t>
                      </a:r>
                    </a:p>
                    <a:p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 wrośnięci w nowe technologie </a:t>
                      </a:r>
                    </a:p>
                    <a:p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 nie rozstają się z tabletem i </a:t>
                      </a:r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smartfonem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żyją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 świecie wirtualnym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czują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się wyjątkowi, chcą być sławni znani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nastawieni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na ciągle zmiany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sz="1800" b="1" kern="1200" baseline="0" dirty="0" smtClean="0">
                          <a:solidFill>
                            <a:srgbClr val="FFFF00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Pokolenie Z po 1995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niecierpliwi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praca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dobry pomysł jako realizacja i sukces </a:t>
                      </a:r>
                    </a:p>
                    <a:p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 nie przeszkadza im obnażanie prywatności w </a:t>
                      </a:r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internecie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przyzwyczajeni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do aplauzu </a:t>
                      </a:r>
                    </a:p>
                    <a:p>
                      <a:r>
                        <a:rPr kumimoji="0" lang="pl-PL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źle</a:t>
                      </a:r>
                      <a:r>
                        <a:rPr kumimoji="0" lang="pl-P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znoszą porażki, lubią kreować swój wizerunek 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002060"/>
                </a:solidFill>
              </a:rPr>
              <a:t>Potrzebne kompetencje nowoczesnej gospodarki 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</a:t>
            </a:r>
            <a:r>
              <a:rPr lang="pl-PL" b="1" dirty="0" smtClean="0">
                <a:solidFill>
                  <a:srgbClr val="C00000"/>
                </a:solidFill>
              </a:rPr>
              <a:t>KOMPETENCJE   KLUCZOWE 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870" y="1741170"/>
            <a:ext cx="7414260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05264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1. porozumiewanie się w języku ojczystym;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2.porozumiewanie się w językach obcych;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3.kompetencje matematyczne, naukowo-techniczne;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4.kompetencje informatyczne;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5.umiejętność uczenia się;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6. kompetencje społeczne i obywatelskie;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7.inicjatywność i przedsiębiorczość; </a:t>
            </a:r>
          </a:p>
          <a:p>
            <a:r>
              <a:rPr lang="pl-PL" dirty="0" smtClean="0">
                <a:solidFill>
                  <a:srgbClr val="FFFF00"/>
                </a:solidFill>
                <a:latin typeface="Monotype Corsiva" pitchFamily="66" charset="0"/>
              </a:rPr>
              <a:t>8.świadomość i ekspresja kulturalna.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72386" cy="199071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Kompetencje, których wszystkie osoby potrzebują do samorealizacji i rozwoju osobistego, bycia aktywnym obywatelem, integracji społecznej i zatrudnienia, przygotowujące do samodzielnego działania, podejmowania decyzji dotyczących własnego rozwoju i życia. </a:t>
            </a:r>
            <a:endParaRPr lang="pl-P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praca obraz - Eurostyrop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00504"/>
            <a:ext cx="32894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002060"/>
                </a:solidFill>
              </a:rPr>
              <a:t>Kompetencje kluczowe a proces uczenia się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732" y="1571612"/>
            <a:ext cx="85635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460</Words>
  <Application>Microsoft Office PowerPoint</Application>
  <PresentationFormat>Pokaz na ekranie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Papier</vt:lpstr>
      <vt:lpstr>        Kompetencje kluczowe w uczeniu się przez całe życie w świetle współczesnego rynku pracy </vt:lpstr>
      <vt:lpstr>                          Oczekiwania współczesnych   organizacji </vt:lpstr>
      <vt:lpstr> Gospodarka przemysłowa </vt:lpstr>
      <vt:lpstr> Gospodarka wiedzy </vt:lpstr>
      <vt:lpstr> Potrzebne kompetencje nowoczesnej gospodarki </vt:lpstr>
      <vt:lpstr> Potrzebne kompetencje nowoczesnej gospodarki </vt:lpstr>
      <vt:lpstr>      KOMPETENCJE   KLUCZOWE </vt:lpstr>
      <vt:lpstr> Kompetencje, których wszystkie osoby potrzebują do samorealizacji i rozwoju osobistego, bycia aktywnym obywatelem, integracji społecznej i zatrudnienia, przygotowujące do samodzielnego działania, podejmowania decyzji dotyczących własnego rozwoju i życia. </vt:lpstr>
      <vt:lpstr> Kompetencje kluczowe a proces uczenia się </vt:lpstr>
      <vt:lpstr>Konstruktywizm i konektywizm podstawą kształtowania kompetencji kluczowych</vt:lpstr>
      <vt:lpstr> Sposoby stymulowania i rozwijania kompetencji kluczowych u uczniów </vt:lpstr>
      <vt:lpstr>   „Powiedz a zapomnę, pokaż, a zapamiętam, pozwól wziąć udział, a zrozumiem” (chińskie przysłowie )</vt:lpstr>
      <vt:lpstr>Slajd 13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Kompetencje kluczowe w uczeniu się przez całe życie w świetle współczesnego rynku pracy</dc:title>
  <dc:creator>pilot</dc:creator>
  <cp:lastModifiedBy>pilot</cp:lastModifiedBy>
  <cp:revision>10</cp:revision>
  <dcterms:created xsi:type="dcterms:W3CDTF">2020-06-18T20:19:16Z</dcterms:created>
  <dcterms:modified xsi:type="dcterms:W3CDTF">2020-06-18T21:20:48Z</dcterms:modified>
</cp:coreProperties>
</file>