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undacja.orange.pl/kur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amily.norton.com/web/?ULang=pol" TargetMode="External"/><Relationship Id="rId7" Type="http://schemas.openxmlformats.org/officeDocument/2006/relationships/hyperlink" Target="https://play.google.com/store/apps/details?id=com.kiddoware.kidsplace&amp;hl=pl" TargetMode="External"/><Relationship Id="rId2" Type="http://schemas.openxmlformats.org/officeDocument/2006/relationships/hyperlink" Target="https://beniamin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obikid.pl/" TargetMode="External"/><Relationship Id="rId5" Type="http://schemas.openxmlformats.org/officeDocument/2006/relationships/hyperlink" Target="https://www.f-secure.com/pl_PL/web/home_pl/safe" TargetMode="External"/><Relationship Id="rId4" Type="http://schemas.openxmlformats.org/officeDocument/2006/relationships/hyperlink" Target="https://www.kaspersky.pl/safe-kid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dds.pl/best/" TargetMode="External"/><Relationship Id="rId2" Type="http://schemas.openxmlformats.org/officeDocument/2006/relationships/hyperlink" Target="http://www.sieciaki.pl/be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dds.pl/bestapp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344015" y="2098964"/>
            <a:ext cx="9169112" cy="1400609"/>
          </a:xfrm>
        </p:spPr>
        <p:txBody>
          <a:bodyPr/>
          <a:lstStyle/>
          <a:p>
            <a:r>
              <a:rPr lang="pl-PL" b="1" dirty="0" smtClean="0"/>
              <a:t>Chrońmy Nasze Dzieci w Sieci</a:t>
            </a:r>
            <a:endParaRPr lang="pl-PL" b="1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219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63882" y="1735282"/>
            <a:ext cx="82503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b="1" dirty="0">
                <a:solidFill>
                  <a:srgbClr val="FFFF00"/>
                </a:solidFill>
              </a:rPr>
              <a:t>SIECIAKI.PL – EDUKACJA DLA MŁODYCH </a:t>
            </a:r>
            <a:r>
              <a:rPr lang="pl-PL" b="1" dirty="0" smtClean="0">
                <a:solidFill>
                  <a:srgbClr val="FFFF00"/>
                </a:solidFill>
              </a:rPr>
              <a:t>INTERNAUTÓW</a:t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endParaRPr lang="pl-PL" b="1" dirty="0">
              <a:solidFill>
                <a:srgbClr val="FFFF00"/>
              </a:solidFill>
            </a:endParaRPr>
          </a:p>
          <a:p>
            <a:pPr fontAlgn="base"/>
            <a:r>
              <a:rPr lang="pl-PL" dirty="0"/>
              <a:t>Sieciaki.pl to projekt edukacyjny na temat bezpiecznego korzystania z Internetu, adresowany do dzieci w wieku 9-11 lat, który porusza m.in. kwestie nieodpowiednich treści.</a:t>
            </a:r>
            <a:br>
              <a:rPr lang="pl-PL" dirty="0"/>
            </a:br>
            <a:r>
              <a:rPr lang="pl-PL" dirty="0"/>
              <a:t>Dzieci mogą korzystać z serwisu oraz zamieszczonego w nim kursu e-learningowego „Misja: Bezpieczny Internet” samodzielnie lub w towarzystwie rodziców. Poszczególne elementy serwisu mogą być również podstawą zajęć szkolnych.</a:t>
            </a:r>
          </a:p>
        </p:txBody>
      </p:sp>
    </p:spTree>
    <p:extLst>
      <p:ext uri="{BB962C8B-B14F-4D97-AF65-F5344CB8AC3E}">
        <p14:creationId xmlns:p14="http://schemas.microsoft.com/office/powerpoint/2010/main" val="19153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44435" y="1735281"/>
            <a:ext cx="83750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b="1" dirty="0">
                <a:solidFill>
                  <a:srgbClr val="FFFF00"/>
                </a:solidFill>
              </a:rPr>
              <a:t>BEZPIECZNIE TU I TAM – KURS INTERNETOWY DLA RODZICÓW</a:t>
            </a:r>
          </a:p>
          <a:p>
            <a:pPr fontAlgn="base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Fundacja </a:t>
            </a:r>
            <a:r>
              <a:rPr lang="pl-PL" dirty="0"/>
              <a:t>Orange stworzyła dla rodziców bezpłatny kurs internetowy, w którym można znaleźć wiele ważnych porad o tym, jak chronić swoje dzieci w </a:t>
            </a:r>
            <a:r>
              <a:rPr lang="pl-PL" dirty="0" err="1"/>
              <a:t>internecie</a:t>
            </a:r>
            <a:r>
              <a:rPr lang="pl-PL" dirty="0"/>
              <a:t>, na co zwrócić uwagę i jak unikać zagrożeń związanych z korzystaniem z nowych technologii przez najmłodszych. Kurs dostępny pod adresem </a:t>
            </a:r>
            <a:r>
              <a:rPr lang="pl-PL" dirty="0">
                <a:hlinkClick r:id="rId2"/>
              </a:rPr>
              <a:t>https://fundacja.orange.pl/kurs/</a:t>
            </a:r>
            <a:endParaRPr lang="pl-PL" dirty="0"/>
          </a:p>
        </p:txBody>
      </p:sp>
      <p:sp>
        <p:nvSpPr>
          <p:cNvPr id="3" name="Podtytuł 2"/>
          <p:cNvSpPr txBox="1">
            <a:spLocks/>
          </p:cNvSpPr>
          <p:nvPr/>
        </p:nvSpPr>
        <p:spPr>
          <a:xfrm>
            <a:off x="8339568" y="5912426"/>
            <a:ext cx="2279940" cy="22860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Źródło     http://www.dzieckowsieci.pl/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604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237633" y="446953"/>
            <a:ext cx="8791575" cy="1361064"/>
          </a:xfrm>
        </p:spPr>
        <p:txBody>
          <a:bodyPr/>
          <a:lstStyle/>
          <a:p>
            <a:r>
              <a:rPr lang="pl-PL" b="1" dirty="0"/>
              <a:t>Szkodliwe treści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161309" y="2296390"/>
            <a:ext cx="94141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FFFF00"/>
                </a:solidFill>
              </a:rPr>
              <a:t>treści pornograficzne, w tym materiały prezentujące relacje seksualne z wykorzystaniem przemocy oraz nietypowe i dewiacyjne zachowania seksualne</a:t>
            </a:r>
            <a:r>
              <a:rPr lang="pl-PL" dirty="0" smtClean="0">
                <a:solidFill>
                  <a:srgbClr val="FFFF00"/>
                </a:solidFill>
              </a:rPr>
              <a:t>;</a:t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FFFF00"/>
                </a:solidFill>
              </a:rPr>
              <a:t>treści prezentujące przemoc i okrucieństwo, np. w filmach bądź brutalnych grach komputerowych</a:t>
            </a:r>
            <a:r>
              <a:rPr lang="pl-PL" dirty="0" smtClean="0">
                <a:solidFill>
                  <a:srgbClr val="FFFF00"/>
                </a:solidFill>
              </a:rPr>
              <a:t>;</a:t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FFFF00"/>
                </a:solidFill>
              </a:rPr>
              <a:t>treści promujące zachowania autodestrukcyjne – samookaleczenia lub samobójstwa, bądź zachowania szkodliwe dla zdrowia, np. wyniszczające diety (tzw. ruch pro-ana), zażywanie narkotyków lub dopalaczy</a:t>
            </a:r>
            <a:r>
              <a:rPr lang="pl-PL" dirty="0" smtClean="0">
                <a:solidFill>
                  <a:srgbClr val="FFFF00"/>
                </a:solidFill>
              </a:rPr>
              <a:t>;</a:t>
            </a:r>
            <a:br>
              <a:rPr lang="pl-PL" dirty="0" smtClean="0">
                <a:solidFill>
                  <a:srgbClr val="FFFF00"/>
                </a:solidFill>
              </a:rPr>
            </a:br>
            <a:endParaRPr lang="pl-PL" dirty="0">
              <a:solidFill>
                <a:srgbClr val="FFFF00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FFFF00"/>
                </a:solidFill>
              </a:rPr>
              <a:t>treści dyskryminacyjne, nawołujące do wrogości lub nienawiści wobec różnych grup społecznych, narodowościowych, religijnych lub osób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15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61158" y="930245"/>
            <a:ext cx="5134696" cy="867382"/>
          </a:xfrm>
        </p:spPr>
        <p:txBody>
          <a:bodyPr>
            <a:normAutofit fontScale="90000"/>
          </a:bodyPr>
          <a:lstStyle/>
          <a:p>
            <a:r>
              <a:rPr lang="pl-PL" sz="5300" b="1" dirty="0"/>
              <a:t>Wpływ na dzieci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1022" y="1995054"/>
            <a:ext cx="10309370" cy="3969328"/>
          </a:xfrm>
        </p:spPr>
        <p:txBody>
          <a:bodyPr>
            <a:normAutofit/>
          </a:bodyPr>
          <a:lstStyle/>
          <a:p>
            <a:pPr fontAlgn="base"/>
            <a:r>
              <a:rPr lang="pl-PL" sz="1800" dirty="0" smtClean="0">
                <a:solidFill>
                  <a:srgbClr val="FFFF00"/>
                </a:solidFill>
              </a:rPr>
              <a:t>Kontakt </a:t>
            </a:r>
            <a:r>
              <a:rPr lang="pl-PL" sz="1800" dirty="0">
                <a:solidFill>
                  <a:srgbClr val="FFFF00"/>
                </a:solidFill>
              </a:rPr>
              <a:t>z takimi materiałami często powoduje wystąpienie wysokiego poziomu negatywnych emocji oraz zaburza prawidłowy rozwój i obniża poczucie bezpieczeństwa dziecka</a:t>
            </a:r>
            <a:r>
              <a:rPr lang="pl-PL" sz="1800" dirty="0" smtClean="0">
                <a:solidFill>
                  <a:srgbClr val="FFFF00"/>
                </a:solidFill>
              </a:rPr>
              <a:t>.</a:t>
            </a:r>
            <a:br>
              <a:rPr lang="pl-PL" sz="1800" dirty="0" smtClean="0">
                <a:solidFill>
                  <a:srgbClr val="FFFF00"/>
                </a:solidFill>
              </a:rPr>
            </a:br>
            <a:endParaRPr lang="pl-PL" sz="1800" dirty="0" smtClean="0">
              <a:solidFill>
                <a:srgbClr val="FFFF00"/>
              </a:solidFill>
            </a:endParaRPr>
          </a:p>
          <a:p>
            <a:pPr fontAlgn="base">
              <a:spcBef>
                <a:spcPts val="0"/>
              </a:spcBef>
            </a:pPr>
            <a:r>
              <a:rPr lang="pl-PL" sz="1800" dirty="0" smtClean="0">
                <a:solidFill>
                  <a:srgbClr val="FFFF00"/>
                </a:solidFill>
              </a:rPr>
              <a:t>Pornografia oglądana przez dzieci i młodzież może kształtować w nich fałszywe poglądy na sferę seksualności i stanowić wypaczoną edukację seksualną. Wyniki badań potwierdzają, że częsty kontakt dzieci z tego rodzaju treściami może prowadzić do problemów w sferze seksualności w późniejszym wieku.</a:t>
            </a:r>
            <a:br>
              <a:rPr lang="pl-PL" sz="1800" dirty="0" smtClean="0">
                <a:solidFill>
                  <a:srgbClr val="FFFF00"/>
                </a:solidFill>
              </a:rPr>
            </a:br>
            <a:endParaRPr lang="pl-PL" sz="1800" dirty="0" smtClean="0">
              <a:solidFill>
                <a:srgbClr val="FFFF00"/>
              </a:solidFill>
            </a:endParaRPr>
          </a:p>
          <a:p>
            <a:pPr fontAlgn="base">
              <a:spcBef>
                <a:spcPts val="0"/>
              </a:spcBef>
            </a:pPr>
            <a:r>
              <a:rPr lang="pl-PL" sz="1800" dirty="0" smtClean="0">
                <a:solidFill>
                  <a:srgbClr val="FFFF00"/>
                </a:solidFill>
              </a:rPr>
              <a:t>Wyniki </a:t>
            </a:r>
            <a:r>
              <a:rPr lang="pl-PL" sz="1800" dirty="0">
                <a:solidFill>
                  <a:srgbClr val="FFFF00"/>
                </a:solidFill>
              </a:rPr>
              <a:t>wielu badań potwierdzają także, że kontakt z przekazami pełnymi przemocy, np. poprzez gry komputerowe, może mieć negatywny wpływ na psychikę dzieci i prowadzić do większej tolerancji na przemoc lub wręcz agresji</a:t>
            </a:r>
            <a:r>
              <a:rPr lang="pl-PL" sz="1800" dirty="0" smtClean="0">
                <a:solidFill>
                  <a:srgbClr val="FFFF00"/>
                </a:solidFill>
              </a:rPr>
              <a:t>.</a:t>
            </a:r>
            <a:endParaRPr lang="pl-PL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1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2949" y="940233"/>
            <a:ext cx="5363296" cy="945572"/>
          </a:xfrm>
        </p:spPr>
        <p:txBody>
          <a:bodyPr>
            <a:noAutofit/>
          </a:bodyPr>
          <a:lstStyle/>
          <a:p>
            <a:r>
              <a:rPr lang="pl-PL" sz="4800" b="1" dirty="0"/>
              <a:t>Skala zjawiska</a:t>
            </a:r>
            <a:r>
              <a:rPr lang="pl-PL" sz="4800" dirty="0"/>
              <a:t/>
            </a:r>
            <a:br>
              <a:rPr lang="pl-PL" sz="4800" dirty="0"/>
            </a:b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4539" y="1885805"/>
            <a:ext cx="9905999" cy="4338349"/>
          </a:xfrm>
        </p:spPr>
        <p:txBody>
          <a:bodyPr>
            <a:normAutofit lnSpcReduction="10000"/>
          </a:bodyPr>
          <a:lstStyle/>
          <a:p>
            <a:pPr fontAlgn="base"/>
            <a:r>
              <a:rPr lang="pl-PL" sz="1900" dirty="0" smtClean="0">
                <a:solidFill>
                  <a:srgbClr val="FFFF00"/>
                </a:solidFill>
              </a:rPr>
              <a:t>Młodym </a:t>
            </a:r>
            <a:r>
              <a:rPr lang="pl-PL" sz="1900" dirty="0">
                <a:solidFill>
                  <a:srgbClr val="FFFF00"/>
                </a:solidFill>
              </a:rPr>
              <a:t>ludziom trudno wyobrazić sobie dzisiejszy świat bez </a:t>
            </a:r>
            <a:r>
              <a:rPr lang="pl-PL" sz="1900" dirty="0" err="1">
                <a:solidFill>
                  <a:srgbClr val="FFFF00"/>
                </a:solidFill>
              </a:rPr>
              <a:t>internetu</a:t>
            </a:r>
            <a:r>
              <a:rPr lang="pl-PL" sz="1900" dirty="0">
                <a:solidFill>
                  <a:srgbClr val="FFFF00"/>
                </a:solidFill>
              </a:rPr>
              <a:t>. Około 30% nastolatków pozostaje online cały czas niezależnie od miejsca pobytu, a 93,4% codziennie korzysta z </a:t>
            </a:r>
            <a:r>
              <a:rPr lang="pl-PL" sz="1900" dirty="0" err="1">
                <a:solidFill>
                  <a:srgbClr val="FFFF00"/>
                </a:solidFill>
              </a:rPr>
              <a:t>internetu</a:t>
            </a:r>
            <a:r>
              <a:rPr lang="pl-PL" sz="1900" dirty="0">
                <a:solidFill>
                  <a:srgbClr val="FFFF00"/>
                </a:solidFill>
              </a:rPr>
              <a:t> w domu (badania Nastolatki 3.0 – NASK, 2016).</a:t>
            </a:r>
          </a:p>
          <a:p>
            <a:pPr fontAlgn="base"/>
            <a:r>
              <a:rPr lang="pl-PL" sz="1900" dirty="0">
                <a:solidFill>
                  <a:srgbClr val="FFFF00"/>
                </a:solidFill>
              </a:rPr>
              <a:t>Jak wynika ze statystyk internetowych, ogółem niemal jedna trzecia (32%) polskich dzieci w wieku 7–18 lat miała kontakt z erotyką i pornografią w Internecie. Starsza młodzież miała styczność z takimi materiałami częściej, ale nawet w przypadku dzieci w wieku 7–12 lat było to 27% (</a:t>
            </a:r>
            <a:r>
              <a:rPr lang="pl-PL" sz="1900" dirty="0" err="1">
                <a:solidFill>
                  <a:srgbClr val="FFFF00"/>
                </a:solidFill>
              </a:rPr>
              <a:t>Megapanel</a:t>
            </a:r>
            <a:r>
              <a:rPr lang="pl-PL" sz="1900" dirty="0">
                <a:solidFill>
                  <a:srgbClr val="FFFF00"/>
                </a:solidFill>
              </a:rPr>
              <a:t> PBI dla Fundacji Dajemy Dzieciom Siłę, 2015).</a:t>
            </a:r>
          </a:p>
          <a:p>
            <a:pPr fontAlgn="base"/>
            <a:r>
              <a:rPr lang="pl-PL" sz="1900" dirty="0">
                <a:solidFill>
                  <a:srgbClr val="FFFF00"/>
                </a:solidFill>
              </a:rPr>
              <a:t>Jednocześnie aż 23% rodziców w ogóle nie rozmawiało z dziećmi o bezpieczeństwie w sieci, a spośród tych, którzy to robili, tylko połowa poruszała temat niebezpiecznych treści (Orange, 2016</a:t>
            </a:r>
            <a:r>
              <a:rPr lang="pl-PL" sz="1900" dirty="0" smtClean="0">
                <a:solidFill>
                  <a:srgbClr val="FFFF00"/>
                </a:solidFill>
              </a:rPr>
              <a:t>).</a:t>
            </a:r>
          </a:p>
          <a:p>
            <a:pPr fontAlgn="base"/>
            <a:r>
              <a:rPr lang="pl-PL" sz="1900" dirty="0" smtClean="0">
                <a:solidFill>
                  <a:srgbClr val="FFFF00"/>
                </a:solidFill>
              </a:rPr>
              <a:t>Nasi uczniowie deklarują, że w dobie pandemii spędzają do 7 – 8 godzin dziennie przed komputerem</a:t>
            </a:r>
            <a:endParaRPr lang="pl-PL" sz="19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20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03957" y="899073"/>
            <a:ext cx="5103523" cy="1116764"/>
          </a:xfrm>
        </p:spPr>
        <p:txBody>
          <a:bodyPr>
            <a:noAutofit/>
          </a:bodyPr>
          <a:lstStyle/>
          <a:p>
            <a:r>
              <a:rPr lang="pl-PL" sz="4800" b="1" dirty="0" smtClean="0"/>
              <a:t>Ogólne Zasady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20731" y="2597728"/>
            <a:ext cx="7815551" cy="2566555"/>
          </a:xfrm>
        </p:spPr>
        <p:txBody>
          <a:bodyPr/>
          <a:lstStyle/>
          <a:p>
            <a:r>
              <a:rPr lang="pl-PL" sz="1800" b="1" dirty="0">
                <a:solidFill>
                  <a:srgbClr val="FFFF00"/>
                </a:solidFill>
              </a:rPr>
              <a:t>USTAL Z DZIECKIEM ZASADY KORZYSTANIA Z INTERNETU</a:t>
            </a:r>
          </a:p>
          <a:p>
            <a:r>
              <a:rPr lang="pl-PL" sz="1800" b="1" dirty="0">
                <a:solidFill>
                  <a:srgbClr val="FFFF00"/>
                </a:solidFill>
              </a:rPr>
              <a:t>UDOSTĘPNIAJ DZIECKU JEDYNIE POZYTYWNE I BEZPIECZNE TREŚCI</a:t>
            </a:r>
          </a:p>
          <a:p>
            <a:r>
              <a:rPr lang="pl-PL" sz="1800" b="1" dirty="0">
                <a:solidFill>
                  <a:srgbClr val="FFFF00"/>
                </a:solidFill>
              </a:rPr>
              <a:t>ROZMAWIAJ Z DZIECKIEM O JEGO DOŚWIADCZENIACH W SIECI</a:t>
            </a:r>
          </a:p>
          <a:p>
            <a:r>
              <a:rPr lang="pl-PL" sz="1800" b="1" dirty="0">
                <a:solidFill>
                  <a:srgbClr val="FFFF00"/>
                </a:solidFill>
              </a:rPr>
              <a:t>SKONFIGURUJ USTAWIENIA BEZPIECZEŃSTWA W URZĄDZENIU</a:t>
            </a:r>
          </a:p>
          <a:p>
            <a:r>
              <a:rPr lang="pl-PL" sz="1800" b="1" dirty="0">
                <a:solidFill>
                  <a:srgbClr val="FFFF00"/>
                </a:solidFill>
              </a:rPr>
              <a:t>ZAINSTALUJ PROGRAM DO KONTROLI RODZICIELSKIEJ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0270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167641" y="649691"/>
            <a:ext cx="5352905" cy="992073"/>
          </a:xfrm>
        </p:spPr>
        <p:txBody>
          <a:bodyPr>
            <a:normAutofit/>
          </a:bodyPr>
          <a:lstStyle/>
          <a:p>
            <a:r>
              <a:rPr lang="pl-PL" sz="4800" b="1" dirty="0" smtClean="0"/>
              <a:t>ROZWIĄZANIA</a:t>
            </a:r>
            <a:endParaRPr lang="pl-PL" sz="48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078181" y="1943099"/>
            <a:ext cx="86036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b="1" dirty="0">
                <a:solidFill>
                  <a:srgbClr val="FFFF00"/>
                </a:solidFill>
              </a:rPr>
              <a:t>PROGRAMY KONTROLI </a:t>
            </a:r>
            <a:r>
              <a:rPr lang="pl-PL" b="1" dirty="0" smtClean="0">
                <a:solidFill>
                  <a:srgbClr val="FFFF00"/>
                </a:solidFill>
              </a:rPr>
              <a:t>RODZICIELSKIEJ</a:t>
            </a:r>
            <a:br>
              <a:rPr lang="pl-PL" b="1" dirty="0" smtClean="0">
                <a:solidFill>
                  <a:srgbClr val="FFFF00"/>
                </a:solidFill>
              </a:rPr>
            </a:br>
            <a:endParaRPr lang="pl-PL" b="1" dirty="0">
              <a:solidFill>
                <a:srgbClr val="FFFF00"/>
              </a:solidFill>
            </a:endParaRPr>
          </a:p>
          <a:p>
            <a:pPr fontAlgn="base"/>
            <a:r>
              <a:rPr lang="pl-PL" dirty="0"/>
              <a:t>Szukając programów do kontroli rodzicielskiej, warto zrobić rozpoznanie w </a:t>
            </a:r>
            <a:r>
              <a:rPr lang="pl-PL" dirty="0" err="1"/>
              <a:t>internecie</a:t>
            </a:r>
            <a:r>
              <a:rPr lang="pl-PL" dirty="0"/>
              <a:t> i zapoznać się z informacjami producentów oprogramowania oraz opiniami użytkowników.</a:t>
            </a:r>
            <a:br>
              <a:rPr lang="pl-PL" dirty="0"/>
            </a:br>
            <a:r>
              <a:rPr lang="pl-PL" dirty="0"/>
              <a:t>Wśród licznej oferty warto zwrócić uwagę m.in. na</a:t>
            </a:r>
            <a:r>
              <a:rPr lang="pl-PL" dirty="0" smtClean="0"/>
              <a:t>: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• </a:t>
            </a:r>
            <a:r>
              <a:rPr lang="pl-PL" dirty="0">
                <a:hlinkClick r:id="rId2"/>
              </a:rPr>
              <a:t>Beniamin (Windows XP/Vista/7/8/10)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• </a:t>
            </a:r>
            <a:r>
              <a:rPr lang="pl-PL" dirty="0">
                <a:hlinkClick r:id="rId3"/>
              </a:rPr>
              <a:t>Norton Family (Windows, Android, iOS)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• </a:t>
            </a:r>
            <a:r>
              <a:rPr lang="pl-PL" dirty="0">
                <a:hlinkClick r:id="rId4"/>
              </a:rPr>
              <a:t>Kaspersky </a:t>
            </a:r>
            <a:r>
              <a:rPr lang="pl-PL" dirty="0" err="1">
                <a:hlinkClick r:id="rId4"/>
              </a:rPr>
              <a:t>SafeKids</a:t>
            </a:r>
            <a:r>
              <a:rPr lang="pl-PL" dirty="0">
                <a:hlinkClick r:id="rId4"/>
              </a:rPr>
              <a:t> (Windows, Android, iOS)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• </a:t>
            </a:r>
            <a:r>
              <a:rPr lang="pl-PL" dirty="0">
                <a:hlinkClick r:id="rId5"/>
              </a:rPr>
              <a:t>F-</a:t>
            </a:r>
            <a:r>
              <a:rPr lang="pl-PL" dirty="0" err="1">
                <a:hlinkClick r:id="rId5"/>
              </a:rPr>
              <a:t>Secure</a:t>
            </a:r>
            <a:r>
              <a:rPr lang="pl-PL" dirty="0">
                <a:hlinkClick r:id="rId5"/>
              </a:rPr>
              <a:t> SAFE (Windows, Android, iOS)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• </a:t>
            </a:r>
            <a:r>
              <a:rPr lang="pl-PL" dirty="0" err="1" smtClean="0">
                <a:hlinkClick r:id="rId6"/>
              </a:rPr>
              <a:t>Mobikid</a:t>
            </a:r>
            <a:r>
              <a:rPr lang="pl-PL" dirty="0" smtClean="0">
                <a:hlinkClick r:id="rId6"/>
              </a:rPr>
              <a:t> </a:t>
            </a:r>
            <a:r>
              <a:rPr lang="pl-PL" dirty="0">
                <a:hlinkClick r:id="rId6"/>
              </a:rPr>
              <a:t>(Android)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• </a:t>
            </a:r>
            <a:r>
              <a:rPr lang="pl-PL" dirty="0">
                <a:hlinkClick r:id="rId7"/>
              </a:rPr>
              <a:t>Kids Place (Android)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30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005445" y="924791"/>
            <a:ext cx="798021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b="1" dirty="0">
                <a:solidFill>
                  <a:srgbClr val="FFFF00"/>
                </a:solidFill>
              </a:rPr>
              <a:t>KATALOG BEZPIECZNYCH STRON I PRZEGLĄDARKA </a:t>
            </a:r>
            <a:r>
              <a:rPr lang="pl-PL" b="1" dirty="0" smtClean="0">
                <a:solidFill>
                  <a:srgbClr val="FFFF00"/>
                </a:solidFill>
              </a:rPr>
              <a:t>BEST</a:t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endParaRPr lang="pl-PL" b="1" dirty="0">
              <a:solidFill>
                <a:srgbClr val="FFFF00"/>
              </a:solidFill>
            </a:endParaRPr>
          </a:p>
          <a:p>
            <a:pPr fontAlgn="base"/>
            <a:r>
              <a:rPr lang="pl-PL" dirty="0"/>
              <a:t>Fundacja Dajemy Dzieciom Siłę udostępnia dla rodziców narzędzia ułatwiające zapewnienie dzieciom bezpieczeństwa w </a:t>
            </a:r>
            <a:r>
              <a:rPr lang="pl-PL" dirty="0" err="1"/>
              <a:t>internecie</a:t>
            </a:r>
            <a:r>
              <a:rPr lang="pl-PL" dirty="0"/>
              <a:t>. Prowadzimy katalog bezpiecznych stron dla dzieci </a:t>
            </a:r>
            <a:r>
              <a:rPr lang="pl-PL" dirty="0" err="1"/>
              <a:t>BeSt</a:t>
            </a:r>
            <a:r>
              <a:rPr lang="pl-PL" dirty="0"/>
              <a:t>, a także katalog bezpiecznych aplikacji mobilnych </a:t>
            </a:r>
            <a:r>
              <a:rPr lang="pl-PL" dirty="0" err="1"/>
              <a:t>BeStApp</a:t>
            </a:r>
            <a:r>
              <a:rPr lang="pl-PL" dirty="0"/>
              <a:t>. Strony i aplikacje w tych katalogach zostały sprawdzone pod kątem braku szkodliwych treści i dostosowania do potrzeb i możliwości dzieci. Stworzyliśmy także bezpłatną przeglądarkę internetową dla dzieci </a:t>
            </a:r>
            <a:r>
              <a:rPr lang="pl-PL" dirty="0" err="1"/>
              <a:t>BeSt</a:t>
            </a:r>
            <a:r>
              <a:rPr lang="pl-PL" dirty="0"/>
              <a:t> (na komputery z systemem Windows oraz urządzenia mobilne z systemem Android), która pozwala przeglądać jedynie strony z katalogu oraz zatwierdzone przez rodzica. Wyposażona jest także w podstawowe funkcje kontroli rodzicielskiej (blokada wyjścia z programu, monitoring przeglądanych stron</a:t>
            </a:r>
            <a:r>
              <a:rPr lang="pl-PL" dirty="0" smtClean="0"/>
              <a:t>).</a:t>
            </a:r>
            <a:r>
              <a:rPr lang="pl-PL" dirty="0" smtClean="0">
                <a:solidFill>
                  <a:srgbClr val="FFFF00"/>
                </a:solidFill>
              </a:rPr>
              <a:t/>
            </a:r>
            <a:br>
              <a:rPr lang="pl-PL" dirty="0" smtClean="0">
                <a:solidFill>
                  <a:srgbClr val="FFFF00"/>
                </a:solidFill>
              </a:rPr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• </a:t>
            </a:r>
            <a:r>
              <a:rPr lang="pl-PL" dirty="0">
                <a:hlinkClick r:id="rId2"/>
              </a:rPr>
              <a:t>Katalog bezpiecznych stron </a:t>
            </a:r>
            <a:r>
              <a:rPr lang="pl-PL" dirty="0" err="1">
                <a:hlinkClick r:id="rId2"/>
              </a:rPr>
              <a:t>BeSt</a:t>
            </a:r>
            <a:r>
              <a:rPr lang="pl-PL" dirty="0">
                <a:hlinkClick r:id="rId2"/>
              </a:rPr>
              <a:t> 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• </a:t>
            </a:r>
            <a:r>
              <a:rPr lang="pl-PL" dirty="0">
                <a:hlinkClick r:id="rId3"/>
              </a:rPr>
              <a:t>Przeglądarka internetowa </a:t>
            </a:r>
            <a:r>
              <a:rPr lang="pl-PL" dirty="0" err="1">
                <a:hlinkClick r:id="rId3"/>
              </a:rPr>
              <a:t>BeSt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• </a:t>
            </a:r>
            <a:r>
              <a:rPr lang="pl-PL" dirty="0">
                <a:hlinkClick r:id="rId4"/>
              </a:rPr>
              <a:t>Katalog bezpiecznych aplikacji mobilnych </a:t>
            </a:r>
            <a:r>
              <a:rPr lang="pl-PL" dirty="0" err="1">
                <a:hlinkClick r:id="rId4"/>
              </a:rPr>
              <a:t>BeStApp</a:t>
            </a:r>
            <a:endParaRPr lang="pl-PL" dirty="0"/>
          </a:p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0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04209" y="1683326"/>
            <a:ext cx="7128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b="1" dirty="0">
                <a:solidFill>
                  <a:srgbClr val="FFFF00"/>
                </a:solidFill>
              </a:rPr>
              <a:t>800 100 100 – TELEFON DLA RODZICÓW I NAUCZYCIELI W SPRAWACH BEZPIECZEŃSTWA </a:t>
            </a:r>
            <a:r>
              <a:rPr lang="pl-PL" b="1" dirty="0" smtClean="0">
                <a:solidFill>
                  <a:srgbClr val="FFFF00"/>
                </a:solidFill>
              </a:rPr>
              <a:t>DZIECI</a:t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  <a:p>
            <a:pPr fontAlgn="base"/>
            <a:r>
              <a:rPr lang="pl-PL" dirty="0"/>
              <a:t>Rodzice, którzy nie wiedzą, jak rozmawiać z dziećmi na temat bezpieczeństwa w sieci, lub ci, których dziecko miało kontakt ze szkodliwymi treściami i nie wiedzą jak na tę sytuację zareagować, mogą skorzystać z bezpłatnej linii 800 100 100 prowadzonej przez Fundację Dajemy Dzieciom Siłę.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27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244436" y="1735282"/>
            <a:ext cx="79698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pl-PL" b="1" dirty="0">
                <a:solidFill>
                  <a:srgbClr val="FFFF00"/>
                </a:solidFill>
              </a:rPr>
              <a:t>DYŻURNET.PL – ZGŁASZANIE NIELEGALNYCH TREŚCI </a:t>
            </a:r>
            <a:r>
              <a:rPr lang="pl-PL" b="1" dirty="0" smtClean="0">
                <a:solidFill>
                  <a:srgbClr val="FFFF00"/>
                </a:solidFill>
              </a:rPr>
              <a:t>ONLINE</a:t>
            </a:r>
            <a:br>
              <a:rPr lang="pl-PL" b="1" dirty="0" smtClean="0">
                <a:solidFill>
                  <a:srgbClr val="FFFF00"/>
                </a:solidFill>
              </a:rPr>
            </a:br>
            <a:r>
              <a:rPr lang="pl-PL" b="1" dirty="0" smtClean="0">
                <a:solidFill>
                  <a:srgbClr val="FFFF00"/>
                </a:solidFill>
              </a:rPr>
              <a:t/>
            </a:r>
            <a:br>
              <a:rPr lang="pl-PL" b="1" dirty="0" smtClean="0">
                <a:solidFill>
                  <a:srgbClr val="FFFF00"/>
                </a:solidFill>
              </a:rPr>
            </a:br>
            <a:endParaRPr lang="pl-PL" b="1" dirty="0">
              <a:solidFill>
                <a:srgbClr val="FFFF00"/>
              </a:solidFill>
            </a:endParaRPr>
          </a:p>
          <a:p>
            <a:pPr fontAlgn="base"/>
            <a:r>
              <a:rPr lang="pl-PL" dirty="0"/>
              <a:t>Dyżurnet.pl to punkt kontaktowy, tzw. </a:t>
            </a:r>
            <a:r>
              <a:rPr lang="pl-PL" dirty="0" err="1"/>
              <a:t>hotline</a:t>
            </a:r>
            <a:r>
              <a:rPr lang="pl-PL" dirty="0"/>
              <a:t>, do którego można anonimowo zgłaszać przypadki występowania w </a:t>
            </a:r>
            <a:r>
              <a:rPr lang="pl-PL" dirty="0" err="1"/>
              <a:t>internecie</a:t>
            </a:r>
            <a:r>
              <a:rPr lang="pl-PL" dirty="0"/>
              <a:t> treści zabronionych prawem takich, jak materiały przedstawiające seksualne wykorzystanie dzieci, pedofilia, treści o charakterze rasistowskim i ksenofobicznym.</a:t>
            </a:r>
            <a:br>
              <a:rPr lang="pl-PL" dirty="0"/>
            </a:br>
            <a:r>
              <a:rPr lang="pl-PL" dirty="0"/>
              <a:t>Projekt realizowany jest przez NASK.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24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TM04033919[[fn=Obwód]]</Template>
  <TotalTime>50</TotalTime>
  <Words>289</Words>
  <Application>Microsoft Office PowerPoint</Application>
  <PresentationFormat>Panoramiczny</PresentationFormat>
  <Paragraphs>36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Obwód</vt:lpstr>
      <vt:lpstr>Chrońmy Nasze Dzieci w Sieci</vt:lpstr>
      <vt:lpstr>Szkodliwe treści</vt:lpstr>
      <vt:lpstr>Wpływ na dzieci </vt:lpstr>
      <vt:lpstr>Skala zjawiska </vt:lpstr>
      <vt:lpstr>Ogólne Zasady</vt:lpstr>
      <vt:lpstr>ROZWIĄZANIA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Chrońmy Dzieci w Sieci</dc:title>
  <dc:creator>Uzytkownik</dc:creator>
  <cp:lastModifiedBy>Uzytkownik</cp:lastModifiedBy>
  <cp:revision>6</cp:revision>
  <dcterms:created xsi:type="dcterms:W3CDTF">2020-11-17T20:18:37Z</dcterms:created>
  <dcterms:modified xsi:type="dcterms:W3CDTF">2020-11-17T21:08:52Z</dcterms:modified>
</cp:coreProperties>
</file>